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2"/>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656" r:id="rId39"/>
    <p:sldId id="529" r:id="rId40"/>
    <p:sldId id="530" r:id="rId41"/>
    <p:sldId id="531" r:id="rId42"/>
    <p:sldId id="533" r:id="rId43"/>
    <p:sldId id="271" r:id="rId44"/>
    <p:sldId id="534" r:id="rId45"/>
    <p:sldId id="652" r:id="rId46"/>
    <p:sldId id="653" r:id="rId47"/>
    <p:sldId id="654" r:id="rId48"/>
    <p:sldId id="544" r:id="rId49"/>
    <p:sldId id="536" r:id="rId50"/>
    <p:sldId id="538" r:id="rId51"/>
    <p:sldId id="539" r:id="rId52"/>
    <p:sldId id="540" r:id="rId53"/>
    <p:sldId id="541" r:id="rId54"/>
    <p:sldId id="362" r:id="rId55"/>
    <p:sldId id="261" r:id="rId56"/>
    <p:sldId id="562" r:id="rId57"/>
    <p:sldId id="545" r:id="rId58"/>
    <p:sldId id="549" r:id="rId59"/>
    <p:sldId id="550" r:id="rId60"/>
    <p:sldId id="551" r:id="rId61"/>
    <p:sldId id="552" r:id="rId62"/>
    <p:sldId id="267" r:id="rId63"/>
    <p:sldId id="554" r:id="rId64"/>
    <p:sldId id="555" r:id="rId65"/>
    <p:sldId id="556" r:id="rId66"/>
    <p:sldId id="559" r:id="rId67"/>
    <p:sldId id="557" r:id="rId68"/>
    <p:sldId id="558" r:id="rId69"/>
    <p:sldId id="560" r:id="rId70"/>
    <p:sldId id="269" r:id="rId71"/>
    <p:sldId id="272" r:id="rId72"/>
    <p:sldId id="563" r:id="rId73"/>
    <p:sldId id="564" r:id="rId74"/>
    <p:sldId id="655" r:id="rId75"/>
    <p:sldId id="277" r:id="rId76"/>
    <p:sldId id="278" r:id="rId77"/>
    <p:sldId id="565" r:id="rId78"/>
    <p:sldId id="566" r:id="rId79"/>
    <p:sldId id="288" r:id="rId80"/>
    <p:sldId id="289" r:id="rId81"/>
    <p:sldId id="567" r:id="rId82"/>
    <p:sldId id="568" r:id="rId83"/>
    <p:sldId id="569" r:id="rId84"/>
    <p:sldId id="570" r:id="rId85"/>
    <p:sldId id="571" r:id="rId86"/>
    <p:sldId id="290" r:id="rId87"/>
    <p:sldId id="291" r:id="rId88"/>
    <p:sldId id="572" r:id="rId89"/>
    <p:sldId id="573" r:id="rId90"/>
    <p:sldId id="574" r:id="rId91"/>
    <p:sldId id="575" r:id="rId92"/>
    <p:sldId id="546" r:id="rId93"/>
    <p:sldId id="576"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592" r:id="rId110"/>
    <p:sldId id="593" r:id="rId111"/>
    <p:sldId id="594" r:id="rId112"/>
    <p:sldId id="595" r:id="rId113"/>
    <p:sldId id="596" r:id="rId114"/>
    <p:sldId id="547" r:id="rId115"/>
    <p:sldId id="598" r:id="rId116"/>
    <p:sldId id="601" r:id="rId117"/>
    <p:sldId id="599" r:id="rId118"/>
    <p:sldId id="600" r:id="rId119"/>
    <p:sldId id="602" r:id="rId120"/>
    <p:sldId id="603" r:id="rId121"/>
    <p:sldId id="604" r:id="rId122"/>
    <p:sldId id="609" r:id="rId123"/>
    <p:sldId id="610" r:id="rId124"/>
    <p:sldId id="548" r:id="rId125"/>
    <p:sldId id="606" r:id="rId126"/>
    <p:sldId id="608" r:id="rId127"/>
    <p:sldId id="607" r:id="rId128"/>
    <p:sldId id="611" r:id="rId129"/>
    <p:sldId id="612" r:id="rId130"/>
    <p:sldId id="418"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656"/>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74" d="100"/>
          <a:sy n="74" d="100"/>
        </p:scale>
        <p:origin x="19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1/22/2023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azure/active-directory-b2c/technicalprofile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2ciefsetupapp.azurewebsites.net/" TargetMode="External"/><Relationship Id="rId5" Type="http://schemas.openxmlformats.org/officeDocument/2006/relationships/hyperlink" Target="https://learn.microsoft.com/en-us/azure/active-directory-b2c/userjourneys#preconditions" TargetMode="External"/><Relationship Id="rId4" Type="http://schemas.openxmlformats.org/officeDocument/2006/relationships/hyperlink" Target="https://learn.microsoft.com/en-us/azure/active-directory-b2c/subjourney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dirty="0"/>
          </a:p>
          <a:p>
            <a:endParaRPr lang="en-US" b="0" i="0" dirty="0">
              <a:solidFill>
                <a:srgbClr val="171717"/>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custom policy is fully configurable and policy-driven. A custom policy orchestrates trust between entities in standard protocols. For example, OpenID Connect, OAuth, SAML, and a few non-standard ones, for example REST API-based system-to-system claims exchanges. The framework creates user-friendly, white-labeled experiences.</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718127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41</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orchestration step references to a method that implements its intended purpose or functionality. This method is called a </a:t>
            </a:r>
            <a:r>
              <a:rPr lang="en-US" b="0" i="0" u="none" strike="noStrike" dirty="0">
                <a:solidFill>
                  <a:srgbClr val="E6E6E6"/>
                </a:solidFill>
                <a:effectLst/>
                <a:latin typeface="Segoe UI" panose="020B0502040204020203" pitchFamily="34" charset="0"/>
                <a:hlinkClick r:id="rId3"/>
              </a:rPr>
              <a:t>technical profile</a:t>
            </a:r>
            <a:r>
              <a:rPr lang="en-US" b="0" i="0" dirty="0">
                <a:solidFill>
                  <a:srgbClr val="E6E6E6"/>
                </a:solidFill>
                <a:effectLst/>
                <a:latin typeface="Segoe UI" panose="020B0502040204020203" pitchFamily="34" charset="0"/>
              </a:rPr>
              <a:t>. When your user journey needs branching to better represent the business logic, the orchestration step references to </a:t>
            </a:r>
            <a:r>
              <a:rPr lang="en-US" b="0" i="0" u="none" strike="noStrike" dirty="0">
                <a:solidFill>
                  <a:srgbClr val="E6E6E6"/>
                </a:solidFill>
                <a:effectLst/>
                <a:latin typeface="Segoe UI" panose="020B0502040204020203" pitchFamily="34" charset="0"/>
                <a:hlinkClick r:id="rId4"/>
              </a:rPr>
              <a:t>sub journey</a:t>
            </a:r>
            <a:r>
              <a:rPr lang="en-US" b="0" i="0" dirty="0">
                <a:solidFill>
                  <a:srgbClr val="E6E6E6"/>
                </a:solidFill>
                <a:effectLst/>
                <a:latin typeface="Segoe UI" panose="020B0502040204020203" pitchFamily="34" charset="0"/>
              </a:rPr>
              <a:t>. A sub journey contains its own set of orchestration steps.</a:t>
            </a:r>
          </a:p>
          <a:p>
            <a:pPr algn="l"/>
            <a:r>
              <a:rPr lang="en-US" b="0" i="0" dirty="0">
                <a:solidFill>
                  <a:srgbClr val="E6E6E6"/>
                </a:solidFill>
                <a:effectLst/>
                <a:latin typeface="Segoe UI" panose="020B0502040204020203" pitchFamily="34" charset="0"/>
              </a:rPr>
              <a:t>A user must reach the last orchestration step in the user journey to acquire a token. But users may not need to travel through all of the orchestration steps. Orchestration steps can be conditionally executed based on </a:t>
            </a:r>
            <a:r>
              <a:rPr lang="en-US" b="0" i="0" u="none" strike="noStrike" dirty="0">
                <a:solidFill>
                  <a:srgbClr val="E6E6E6"/>
                </a:solidFill>
                <a:effectLst/>
                <a:latin typeface="Segoe UI" panose="020B0502040204020203" pitchFamily="34" charset="0"/>
                <a:hlinkClick r:id="rId5"/>
              </a:rPr>
              <a:t>preconditions</a:t>
            </a:r>
            <a:r>
              <a:rPr lang="en-US" b="0" i="0" dirty="0">
                <a:solidFill>
                  <a:srgbClr val="E6E6E6"/>
                </a:solidFill>
                <a:effectLst/>
                <a:latin typeface="Segoe UI" panose="020B0502040204020203" pitchFamily="34" charset="0"/>
              </a:rPr>
              <a:t> defined in the orchestration step.</a:t>
            </a:r>
          </a:p>
          <a:p>
            <a:pPr algn="l"/>
            <a:endParaRPr lang="en-US" b="0" i="0" dirty="0">
              <a:solidFill>
                <a:srgbClr val="171717"/>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After an orchestration step completes, Azure AD B2C stores the outputted claims in the </a:t>
            </a:r>
            <a:r>
              <a:rPr lang="en-US" b="1" i="0" dirty="0">
                <a:solidFill>
                  <a:srgbClr val="E6E6E6"/>
                </a:solidFill>
                <a:effectLst/>
                <a:latin typeface="Segoe UI" panose="020B0502040204020203" pitchFamily="34" charset="0"/>
              </a:rPr>
              <a:t>claims bag</a:t>
            </a:r>
            <a:r>
              <a:rPr lang="en-US" b="0" i="0" dirty="0">
                <a:solidFill>
                  <a:srgbClr val="E6E6E6"/>
                </a:solidFill>
                <a:effectLst/>
                <a:latin typeface="Segoe UI" panose="020B0502040204020203" pitchFamily="34" charset="0"/>
              </a:rPr>
              <a:t>. The claims in the claims bag can be utilized by any further orchestration steps in the user journey.</a:t>
            </a:r>
          </a:p>
          <a:p>
            <a:pPr algn="l"/>
            <a:r>
              <a:rPr lang="en-US" b="0" i="0" dirty="0">
                <a:solidFill>
                  <a:srgbClr val="E6E6E6"/>
                </a:solidFill>
                <a:effectLst/>
                <a:latin typeface="Segoe UI" panose="020B0502040204020203" pitchFamily="34" charset="0"/>
              </a:rPr>
              <a:t>The following diagram shows how the user journey's orchestration steps can access the claims bag.</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6"/>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dirty="0"/>
          </a:p>
          <a:p>
            <a:r>
              <a:rPr lang="en-US" b="0" i="0" dirty="0">
                <a:solidFill>
                  <a:srgbClr val="171717"/>
                </a:solidFill>
                <a:effectLst/>
                <a:latin typeface="Segoe UI" panose="020B0502040204020203" pitchFamily="34" charset="0"/>
              </a:rPr>
              <a:t>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53</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Demo con un claim schema de </a:t>
            </a:r>
            <a:r>
              <a:rPr lang="en-US" dirty="0" err="1"/>
              <a:t>tipo</a:t>
            </a:r>
            <a:r>
              <a:rPr lang="en-US" dirty="0"/>
              <a:t> city y </a:t>
            </a:r>
            <a:r>
              <a:rPr lang="en-US" dirty="0" err="1"/>
              <a:t>membershipNumber</a:t>
            </a:r>
            <a:r>
              <a:rPr lang="en-US" dirty="0"/>
              <a:t>.</a:t>
            </a:r>
          </a:p>
          <a:p>
            <a:r>
              <a:rPr lang="en-US" dirty="0"/>
              <a:t>Disponible </a:t>
            </a:r>
            <a:r>
              <a:rPr lang="en-US" dirty="0" err="1"/>
              <a:t>en</a:t>
            </a:r>
            <a:r>
              <a:rPr lang="en-US" dirty="0"/>
              <a:t> </a:t>
            </a:r>
            <a:r>
              <a:rPr lang="en-US" dirty="0" err="1"/>
              <a:t>ruta</a:t>
            </a:r>
            <a:r>
              <a:rPr lang="en-US" dirty="0"/>
              <a:t>: Exercises\Day2\3 - Claims\</a:t>
            </a:r>
            <a:r>
              <a:rPr lang="en-US" dirty="0" err="1"/>
              <a:t>DemoClaims</a:t>
            </a:r>
            <a:r>
              <a:rPr lang="en-US" dirty="0"/>
              <a:t>\DemoClaims.xml</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60</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r>
              <a:rPr lang="es-ES" dirty="0"/>
              <a:t>Disponible en ruta: </a:t>
            </a:r>
            <a:r>
              <a:rPr lang="es-ES" dirty="0" err="1"/>
              <a:t>Exercises</a:t>
            </a:r>
            <a:r>
              <a:rPr lang="es-ES" dirty="0"/>
              <a:t>\Day2\3 - </a:t>
            </a:r>
            <a:r>
              <a:rPr lang="es-ES" dirty="0" err="1"/>
              <a:t>Claims</a:t>
            </a:r>
            <a:r>
              <a:rPr lang="es-ES" dirty="0"/>
              <a:t>\</a:t>
            </a:r>
            <a:r>
              <a:rPr lang="es-ES" dirty="0" err="1"/>
              <a:t>DemoPredicates</a:t>
            </a:r>
            <a:r>
              <a:rPr lang="es-ES" dirty="0"/>
              <a:t>\DemoPredicates.xml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p>
          <a:p>
            <a:endParaRPr lang="es-ES" dirty="0"/>
          </a:p>
          <a:p>
            <a:r>
              <a:rPr lang="es-ES" dirty="0"/>
              <a:t>Ejercicio resuelto en ruta: </a:t>
            </a:r>
            <a:r>
              <a:rPr lang="es-ES" dirty="0" err="1"/>
              <a:t>Exercises</a:t>
            </a:r>
            <a:r>
              <a:rPr lang="es-ES" dirty="0"/>
              <a:t>\Day2\3 - </a:t>
            </a:r>
            <a:r>
              <a:rPr lang="es-ES" dirty="0" err="1"/>
              <a:t>Claims</a:t>
            </a:r>
            <a:r>
              <a:rPr lang="es-ES" dirty="0"/>
              <a:t>\</a:t>
            </a:r>
            <a:r>
              <a:rPr lang="es-ES" dirty="0" err="1"/>
              <a:t>Exercise</a:t>
            </a:r>
            <a:r>
              <a:rPr lang="es-ES"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endParaRPr lang="es-ES" dirty="0"/>
          </a:p>
          <a:p>
            <a:r>
              <a:rPr lang="es-ES" dirty="0"/>
              <a:t>Disponibles en ruta: </a:t>
            </a:r>
            <a:r>
              <a:rPr lang="es-ES" dirty="0" err="1"/>
              <a:t>Exercises</a:t>
            </a:r>
            <a:r>
              <a:rPr lang="es-ES" dirty="0"/>
              <a:t>\Day2\4 - </a:t>
            </a:r>
            <a:r>
              <a:rPr lang="es-ES" dirty="0" err="1"/>
              <a:t>Claims</a:t>
            </a:r>
            <a:r>
              <a:rPr lang="es-ES" dirty="0"/>
              <a:t> </a:t>
            </a:r>
            <a:r>
              <a:rPr lang="es-ES" dirty="0" err="1"/>
              <a:t>Transformations</a:t>
            </a:r>
            <a:r>
              <a:rPr lang="es-ES" dirty="0"/>
              <a:t>\</a:t>
            </a:r>
            <a:r>
              <a:rPr lang="es-ES" dirty="0" err="1"/>
              <a:t>DemoClaimsTransformations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a:t>
            </a:r>
            <a:r>
              <a:rPr lang="es-ES" dirty="0" err="1"/>
              <a:t>employeeId</a:t>
            </a:r>
            <a:r>
              <a:rPr lang="es-ES" dirty="0"/>
              <a:t> </a:t>
            </a:r>
            <a:r>
              <a:rPr lang="es-ES" dirty="0" err="1"/>
              <a:t>string</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 Creación de una </a:t>
            </a:r>
            <a:r>
              <a:rPr lang="es-ES" dirty="0" err="1"/>
              <a:t>claim</a:t>
            </a:r>
            <a:r>
              <a:rPr lang="es-ES" dirty="0"/>
              <a:t> de tipo </a:t>
            </a:r>
            <a:r>
              <a:rPr lang="en-US" b="0" dirty="0" err="1">
                <a:solidFill>
                  <a:srgbClr val="CE9178"/>
                </a:solidFill>
                <a:effectLst/>
                <a:latin typeface="Consolas" panose="020B0609020204030204" pitchFamily="49" charset="0"/>
              </a:rPr>
              <a:t>employeeIdNew</a:t>
            </a:r>
            <a:r>
              <a:rPr lang="en-US" b="0" dirty="0">
                <a:solidFill>
                  <a:srgbClr val="D4D4D4"/>
                </a:solidFill>
                <a:effectLst/>
                <a:latin typeface="Consolas" panose="020B0609020204030204" pitchFamily="49" charset="0"/>
              </a:rPr>
              <a:t> string</a:t>
            </a:r>
            <a:endParaRPr lang="es-ES" dirty="0"/>
          </a:p>
          <a:p>
            <a:r>
              <a:rPr lang="es-ES" dirty="0"/>
              <a:t>4 – Creación de una </a:t>
            </a:r>
            <a:r>
              <a:rPr lang="es-ES" dirty="0" err="1"/>
              <a:t>claim</a:t>
            </a:r>
            <a:r>
              <a:rPr lang="es-ES" dirty="0"/>
              <a:t> de tipo </a:t>
            </a:r>
            <a:r>
              <a:rPr lang="es-ES" dirty="0" err="1"/>
              <a:t>termsOfUse</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 Creación de una </a:t>
            </a:r>
            <a:r>
              <a:rPr lang="es-ES" dirty="0" err="1"/>
              <a:t>claim</a:t>
            </a:r>
            <a:r>
              <a:rPr lang="es-ES" dirty="0"/>
              <a:t> de tipo </a:t>
            </a:r>
            <a:r>
              <a:rPr lang="es-ES" dirty="0" err="1"/>
              <a:t>privacyPolicy</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6 – Creación de una </a:t>
            </a:r>
            <a:r>
              <a:rPr lang="es-ES" dirty="0" err="1"/>
              <a:t>claim</a:t>
            </a:r>
            <a:r>
              <a:rPr lang="es-ES" dirty="0"/>
              <a:t> de tipo </a:t>
            </a:r>
            <a:r>
              <a:rPr lang="en-US" b="0" dirty="0" err="1">
                <a:solidFill>
                  <a:srgbClr val="CE9178"/>
                </a:solidFill>
                <a:effectLst/>
                <a:latin typeface="Consolas" panose="020B0609020204030204" pitchFamily="49" charset="0"/>
              </a:rPr>
              <a:t>readAccountRules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7 – Creación de una </a:t>
            </a:r>
            <a:r>
              <a:rPr lang="es-ES" dirty="0" err="1"/>
              <a:t>claim</a:t>
            </a:r>
            <a:r>
              <a:rPr lang="es-ES" dirty="0"/>
              <a:t> de tipo </a:t>
            </a:r>
            <a:r>
              <a:rPr lang="en-US" b="0" dirty="0">
                <a:solidFill>
                  <a:srgbClr val="CE9178"/>
                </a:solidFill>
                <a:effectLst/>
                <a:latin typeface="Consolas" panose="020B0609020204030204" pitchFamily="49" charset="0"/>
              </a:rPr>
              <a:t>isAgeOver21Years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8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CompareClaims</a:t>
            </a:r>
            <a:r>
              <a:rPr lang="es-ES" dirty="0"/>
              <a:t>) entre </a:t>
            </a:r>
            <a:r>
              <a:rPr lang="es-ES" dirty="0" err="1"/>
              <a:t>employeeId</a:t>
            </a:r>
            <a:r>
              <a:rPr lang="es-ES" dirty="0"/>
              <a:t> y </a:t>
            </a:r>
            <a:r>
              <a:rPr lang="es-ES" dirty="0" err="1"/>
              <a:t>employeeIdNew</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9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AndClaims</a:t>
            </a:r>
            <a:r>
              <a:rPr lang="es-ES" dirty="0"/>
              <a:t>) entre </a:t>
            </a:r>
            <a:r>
              <a:rPr lang="en-US" b="0" dirty="0" err="1">
                <a:solidFill>
                  <a:srgbClr val="CE9178"/>
                </a:solidFill>
                <a:effectLst/>
                <a:latin typeface="Consolas" panose="020B0609020204030204" pitchFamily="49" charset="0"/>
              </a:rPr>
              <a:t>termsOfUse</a:t>
            </a:r>
            <a:r>
              <a:rPr lang="es-ES" dirty="0"/>
              <a:t> y </a:t>
            </a:r>
            <a:r>
              <a:rPr lang="en-US" b="0" dirty="0" err="1">
                <a:solidFill>
                  <a:srgbClr val="CE9178"/>
                </a:solidFill>
                <a:effectLst/>
                <a:latin typeface="Consolas" panose="020B0609020204030204" pitchFamily="49" charset="0"/>
              </a:rPr>
              <a:t>privacyPolicy</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 – Creamos una transformación para </a:t>
            </a:r>
            <a:r>
              <a:rPr lang="es-ES" dirty="0" err="1"/>
              <a:t>asertar</a:t>
            </a:r>
            <a:r>
              <a:rPr lang="es-ES" dirty="0"/>
              <a:t> que un </a:t>
            </a:r>
            <a:r>
              <a:rPr lang="es-ES" dirty="0" err="1"/>
              <a:t>claim</a:t>
            </a:r>
            <a:r>
              <a:rPr lang="es-ES" dirty="0"/>
              <a:t> es true (</a:t>
            </a:r>
            <a:r>
              <a:rPr lang="en-US" b="0" dirty="0" err="1">
                <a:solidFill>
                  <a:srgbClr val="CE9178"/>
                </a:solidFill>
                <a:effectLst/>
                <a:latin typeface="Consolas" panose="020B0609020204030204" pitchFamily="49" charset="0"/>
              </a:rPr>
              <a:t>AssertBooleanClaimIsEqualToValue</a:t>
            </a:r>
            <a:r>
              <a:rPr lang="es-ES" dirty="0"/>
              <a:t>) </a:t>
            </a:r>
            <a:r>
              <a:rPr lang="en-US" b="0" dirty="0" err="1">
                <a:solidFill>
                  <a:srgbClr val="CE9178"/>
                </a:solidFill>
                <a:effectLst/>
                <a:latin typeface="Consolas" panose="020B0609020204030204" pitchFamily="49" charset="0"/>
              </a:rPr>
              <a:t>readAccountRules</a:t>
            </a:r>
            <a:endParaRPr lang="en-US" b="0" dirty="0">
              <a:solidFill>
                <a:srgbClr val="CE917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11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asertar</a:t>
            </a:r>
            <a:r>
              <a:rPr lang="en-US" b="0" dirty="0">
                <a:solidFill>
                  <a:srgbClr val="CE9178"/>
                </a:solidFill>
                <a:effectLst/>
                <a:latin typeface="Consolas" panose="020B0609020204030204" pitchFamily="49" charset="0"/>
              </a:rPr>
              <a:t> que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es true (</a:t>
            </a:r>
            <a:r>
              <a:rPr lang="en-US" b="0" dirty="0" err="1">
                <a:solidFill>
                  <a:srgbClr val="CE9178"/>
                </a:solidFill>
                <a:effectLst/>
                <a:latin typeface="Consolas" panose="020B0609020204030204" pitchFamily="49" charset="0"/>
              </a:rPr>
              <a:t>CompareBooleanClaimToValue</a:t>
            </a:r>
            <a:r>
              <a:rPr lang="en-US" b="0" dirty="0">
                <a:solidFill>
                  <a:srgbClr val="CE9178"/>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12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negar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a:t>
            </a:r>
            <a:r>
              <a:rPr lang="en-US" b="0" dirty="0" err="1">
                <a:solidFill>
                  <a:srgbClr val="CE9178"/>
                </a:solidFill>
                <a:effectLst/>
                <a:latin typeface="Consolas" panose="020B0609020204030204" pitchFamily="49" charset="0"/>
              </a:rPr>
              <a:t>NotClaims</a:t>
            </a:r>
            <a:r>
              <a:rPr lang="en-US" b="0" dirty="0">
                <a:solidFill>
                  <a:srgbClr val="CE9178"/>
                </a:solidFill>
                <a:effectLst/>
                <a:latin typeface="Consolas" panose="020B0609020204030204" pitchFamily="49" charset="0"/>
              </a:rPr>
              <a:t>)</a:t>
            </a:r>
            <a:endParaRPr lang="es-ES" dirty="0"/>
          </a:p>
          <a:p>
            <a:endParaRPr lang="es-ES" dirty="0"/>
          </a:p>
          <a:p>
            <a:r>
              <a:rPr lang="es-ES" dirty="0"/>
              <a:t>Disponible en ruta: </a:t>
            </a:r>
            <a:r>
              <a:rPr lang="fr-FR" dirty="0" err="1"/>
              <a:t>Exercises</a:t>
            </a:r>
            <a:r>
              <a:rPr lang="fr-FR" dirty="0"/>
              <a:t>\Day2\4 - Claims Transformations\</a:t>
            </a:r>
            <a:r>
              <a:rPr lang="fr-FR" dirty="0" err="1"/>
              <a:t>Exercise</a:t>
            </a:r>
            <a:r>
              <a:rPr lang="fr-FR"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74</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r>
              <a:rPr lang="es-ES" dirty="0"/>
              <a:t>.</a:t>
            </a:r>
          </a:p>
          <a:p>
            <a:r>
              <a:rPr lang="es-ES" dirty="0"/>
              <a:t>Ruta: </a:t>
            </a:r>
            <a:r>
              <a:rPr lang="es-ES" dirty="0" err="1"/>
              <a:t>Exercises</a:t>
            </a:r>
            <a:r>
              <a:rPr lang="es-ES" dirty="0"/>
              <a:t>/Day2/5 - </a:t>
            </a:r>
            <a:r>
              <a:rPr lang="es-ES" dirty="0" err="1"/>
              <a:t>ContentDefinitions</a:t>
            </a:r>
            <a:r>
              <a:rPr lang="es-ES" dirty="0"/>
              <a:t>/</a:t>
            </a:r>
            <a:r>
              <a:rPr lang="es-ES" dirty="0" err="1"/>
              <a:t>DemoContentDefinitions</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 Cambiar un diseño de flujo </a:t>
            </a:r>
            <a:r>
              <a:rPr lang="en-GB" b="0" dirty="0" err="1">
                <a:solidFill>
                  <a:srgbClr val="A5D6FF"/>
                </a:solidFill>
                <a:effectLst/>
                <a:latin typeface="Consolas" panose="020B0609020204030204" pitchFamily="49" charset="0"/>
              </a:rPr>
              <a:t>localaccountsignup</a:t>
            </a:r>
            <a:r>
              <a:rPr lang="es-ES" dirty="0"/>
              <a:t> con el tuyo referenciado.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Ruta: </a:t>
            </a:r>
            <a:r>
              <a:rPr lang="es-ES" dirty="0" err="1"/>
              <a:t>Exercises</a:t>
            </a:r>
            <a:r>
              <a:rPr lang="es-ES" dirty="0"/>
              <a:t>/Day2/5 - </a:t>
            </a:r>
            <a:r>
              <a:rPr lang="es-ES" dirty="0" err="1"/>
              <a:t>ContentDefinitions</a:t>
            </a:r>
            <a:r>
              <a:rPr lang="es-ES" dirty="0"/>
              <a:t>/</a:t>
            </a:r>
            <a:r>
              <a:rPr lang="es-ES"/>
              <a:t>Exercise</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Ruta: </a:t>
            </a:r>
            <a:r>
              <a:rPr lang="es-ES" dirty="0" err="1"/>
              <a:t>Exercises</a:t>
            </a:r>
            <a:r>
              <a:rPr lang="es-ES" dirty="0"/>
              <a:t>\Day2\6 - </a:t>
            </a:r>
            <a:r>
              <a:rPr lang="es-ES" dirty="0" err="1"/>
              <a:t>Localizations</a:t>
            </a:r>
            <a:r>
              <a:rPr lang="es-ES" dirty="0"/>
              <a:t>\</a:t>
            </a:r>
            <a:r>
              <a:rPr lang="es-ES" dirty="0" err="1"/>
              <a:t>DemoLocalizations</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Conveniente seguir: https://learn.microsoft.com/en-us/azure/active-directory-b2c/language-customization?pivots=b2c-custom-policy</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Proporcionar soporte para inglés y español.</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Proporcionar texto localizado para cada valor del combo de género, además de el propio título del campo.</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Cambiar el texto del botón de continuar (</a:t>
            </a:r>
            <a:r>
              <a:rPr lang="es-ES" b="0" dirty="0" err="1">
                <a:solidFill>
                  <a:srgbClr val="D4D4D4"/>
                </a:solidFill>
                <a:effectLst/>
                <a:latin typeface="Consolas" panose="020B0609020204030204" pitchFamily="49" charset="0"/>
              </a:rPr>
              <a:t>hint</a:t>
            </a:r>
            <a:r>
              <a:rPr lang="es-ES" b="0" dirty="0">
                <a:solidFill>
                  <a:srgbClr val="D4D4D4"/>
                </a:solidFill>
                <a:effectLst/>
                <a:latin typeface="Consolas" panose="020B0609020204030204" pitchFamily="49" charset="0"/>
              </a:rPr>
              <a:t>: el id es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button_continue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 algo distinto para ambos idiomas.</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Cambiar el mensaje de error que se produce si el email ya existe (</a:t>
            </a:r>
            <a:r>
              <a:rPr lang="es-ES" b="0" dirty="0" err="1">
                <a:solidFill>
                  <a:srgbClr val="D4D4D4"/>
                </a:solidFill>
                <a:effectLst/>
                <a:latin typeface="Consolas" panose="020B0609020204030204" pitchFamily="49" charset="0"/>
              </a:rPr>
              <a:t>hint</a:t>
            </a:r>
            <a:r>
              <a:rPr lang="es-ES" b="0" dirty="0">
                <a:solidFill>
                  <a:srgbClr val="D4D4D4"/>
                </a:solidFill>
                <a:effectLst/>
                <a:latin typeface="Consolas" panose="020B0609020204030204" pitchFamily="49" charset="0"/>
              </a:rPr>
              <a:t>: el id es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UserMessageIfClaimsPrincipalAlreadyExists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 algo distinto para ambos idiomas.</a:t>
            </a:r>
          </a:p>
          <a:p>
            <a:pPr marL="171450" indent="-171450">
              <a:buFontTx/>
              <a:buChar char="-"/>
            </a:pPr>
            <a:r>
              <a:rPr lang="es-ES" b="0" dirty="0">
                <a:solidFill>
                  <a:srgbClr val="D4D4D4"/>
                </a:solidFill>
                <a:effectLst/>
                <a:latin typeface="Consolas" panose="020B0609020204030204" pitchFamily="49" charset="0"/>
              </a:rPr>
              <a:t>De esta manera seremos capaces de aprender como localizar varios elementos de la interfaz de usuario.</a:t>
            </a:r>
          </a:p>
          <a:p>
            <a:pPr marL="0" indent="0">
              <a:buFontTx/>
              <a:buNone/>
            </a:pPr>
            <a:endParaRPr lang="es-ES" b="0" dirty="0">
              <a:solidFill>
                <a:srgbClr val="D4D4D4"/>
              </a:solidFill>
              <a:effectLst/>
              <a:latin typeface="Consolas" panose="020B0609020204030204" pitchFamily="49" charset="0"/>
            </a:endParaRPr>
          </a:p>
          <a:p>
            <a:pPr marL="0" indent="0">
              <a:buFontTx/>
              <a:buNone/>
            </a:pPr>
            <a:r>
              <a:rPr lang="es-ES" b="0" dirty="0">
                <a:solidFill>
                  <a:srgbClr val="D4D4D4"/>
                </a:solidFill>
                <a:effectLst/>
                <a:latin typeface="Consolas" panose="020B0609020204030204" pitchFamily="49" charset="0"/>
              </a:rPr>
              <a:t>Ejercicio resuelto en: </a:t>
            </a:r>
            <a:r>
              <a:rPr lang="es-ES" b="0" dirty="0" err="1">
                <a:solidFill>
                  <a:srgbClr val="D4D4D4"/>
                </a:solidFill>
                <a:effectLst/>
                <a:latin typeface="Consolas" panose="020B0609020204030204" pitchFamily="49" charset="0"/>
              </a:rPr>
              <a:t>Exercises</a:t>
            </a:r>
            <a:r>
              <a:rPr lang="es-ES" b="0" dirty="0">
                <a:solidFill>
                  <a:srgbClr val="D4D4D4"/>
                </a:solidFill>
                <a:effectLst/>
                <a:latin typeface="Consolas" panose="020B0609020204030204" pitchFamily="49" charset="0"/>
              </a:rPr>
              <a:t>\Day2\6 - </a:t>
            </a:r>
            <a:r>
              <a:rPr lang="es-ES" b="0" dirty="0" err="1">
                <a:solidFill>
                  <a:srgbClr val="D4D4D4"/>
                </a:solidFill>
                <a:effectLst/>
                <a:latin typeface="Consolas" panose="020B0609020204030204" pitchFamily="49" charset="0"/>
              </a:rPr>
              <a:t>Localizations</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Exercise</a:t>
            </a:r>
            <a:r>
              <a:rPr lang="es-ES" b="0">
                <a:solidFill>
                  <a:srgbClr val="D4D4D4"/>
                </a:solidFill>
                <a:effectLst/>
                <a:latin typeface="Consolas" panose="020B0609020204030204" pitchFamily="49" charset="0"/>
              </a:rPr>
              <a:t>\Exercise.xml</a:t>
            </a:r>
            <a:endParaRPr lang="es-ES" b="0" dirty="0">
              <a:solidFill>
                <a:srgbClr val="D4D4D4"/>
              </a:solidFill>
              <a:effectLst/>
              <a:latin typeface="Consolas" panose="020B0609020204030204" pitchFamily="49"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93</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1/22/2023</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1/22/2023</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Why</a:t>
            </a:r>
            <a:r>
              <a:rPr lang="es-ES" dirty="0"/>
              <a:t> </a:t>
            </a:r>
            <a:r>
              <a:rPr lang="es-ES" dirty="0" err="1"/>
              <a:t>custom</a:t>
            </a:r>
            <a:r>
              <a:rPr lang="es-ES" dirty="0"/>
              <a:t> </a:t>
            </a:r>
            <a:r>
              <a:rPr lang="es-ES" dirty="0" err="1"/>
              <a:t>policies</a:t>
            </a:r>
            <a:r>
              <a:rPr lang="es-ES" dirty="0"/>
              <a: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n-US" sz="2000" dirty="0"/>
              <a:t>User flows </a:t>
            </a:r>
            <a:r>
              <a:rPr lang="en-US" sz="2000" b="1" dirty="0"/>
              <a:t>are predefined </a:t>
            </a:r>
            <a:r>
              <a:rPr lang="en-US" sz="2000" dirty="0"/>
              <a:t>in the Azure AD B2C portal </a:t>
            </a:r>
            <a:r>
              <a:rPr lang="en-US" sz="2000" b="1" dirty="0"/>
              <a:t>for the most common identity tasks</a:t>
            </a:r>
          </a:p>
          <a:p>
            <a:r>
              <a:rPr lang="en-US" sz="2000" dirty="0"/>
              <a:t>Custom policies </a:t>
            </a:r>
            <a:r>
              <a:rPr lang="en-US" sz="2000" b="1" dirty="0"/>
              <a:t>can be fully edited</a:t>
            </a:r>
            <a:r>
              <a:rPr lang="en-US" sz="2000" dirty="0"/>
              <a:t> by an identity developer </a:t>
            </a:r>
            <a:r>
              <a:rPr lang="en-US" sz="2000" b="1" dirty="0"/>
              <a:t>to complete many different tasks</a:t>
            </a:r>
          </a:p>
          <a:p>
            <a:r>
              <a:rPr lang="en-US" sz="2000" dirty="0"/>
              <a:t>A custom policy is </a:t>
            </a:r>
            <a:r>
              <a:rPr lang="en-US" sz="2000" b="1" dirty="0"/>
              <a:t>fully configurable and policy-driven</a:t>
            </a:r>
          </a:p>
          <a:p>
            <a:r>
              <a:rPr lang="en-US" sz="2000" dirty="0"/>
              <a:t>A custom policy is represented as </a:t>
            </a:r>
            <a:r>
              <a:rPr lang="en-US" sz="2000" b="1" dirty="0"/>
              <a:t>one or more XML-formatted files</a:t>
            </a:r>
            <a:r>
              <a:rPr lang="en-US" sz="2000" dirty="0"/>
              <a:t>, which refer to each other in a hierarchical chain</a:t>
            </a:r>
          </a:p>
        </p:txBody>
      </p:sp>
    </p:spTree>
    <p:extLst>
      <p:ext uri="{BB962C8B-B14F-4D97-AF65-F5344CB8AC3E}">
        <p14:creationId xmlns:p14="http://schemas.microsoft.com/office/powerpoint/2010/main" val="41139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Claims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ClaimsSchemas</a:t>
            </a:r>
            <a:r>
              <a:rPr lang="es-ES" sz="1800" dirty="0"/>
              <a:t>: </a:t>
            </a:r>
            <a:r>
              <a:rPr lang="en-US" sz="1800" dirty="0"/>
              <a:t>Defines the claim types that can be referenced as part of the policy</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a:t>
            </a:r>
            <a:r>
              <a:rPr lang="es-ES" sz="1800" dirty="0" err="1"/>
              <a:t>Enables</a:t>
            </a:r>
            <a:r>
              <a:rPr lang="es-ES" sz="1800" dirty="0"/>
              <a:t> </a:t>
            </a:r>
            <a:r>
              <a:rPr lang="es-ES" sz="1800" dirty="0" err="1"/>
              <a:t>validation</a:t>
            </a:r>
            <a:r>
              <a:rPr lang="es-ES" sz="1800" dirty="0"/>
              <a:t> </a:t>
            </a:r>
            <a:r>
              <a:rPr lang="es-ES" sz="1800" dirty="0" err="1"/>
              <a:t>processes</a:t>
            </a:r>
            <a:r>
              <a:rPr lang="es-ES" sz="1800" dirty="0"/>
              <a:t>.</a:t>
            </a:r>
          </a:p>
          <a:p>
            <a:pPr marL="342900" indent="-342900">
              <a:buFont typeface="Arial" panose="020B0604020202020204" pitchFamily="34" charset="0"/>
              <a:buChar char="•"/>
            </a:pPr>
            <a:r>
              <a:rPr lang="es-ES" sz="1800" b="1" dirty="0" err="1"/>
              <a:t>ClaimsTransformations</a:t>
            </a:r>
            <a:r>
              <a:rPr lang="es-ES" sz="1800" dirty="0"/>
              <a:t>: Defines </a:t>
            </a:r>
            <a:r>
              <a:rPr lang="es-ES" sz="1800" dirty="0" err="1"/>
              <a:t>claims</a:t>
            </a:r>
            <a:r>
              <a:rPr lang="es-ES" sz="1800" dirty="0"/>
              <a:t> </a:t>
            </a:r>
            <a:r>
              <a:rPr lang="es-ES" sz="1800" dirty="0" err="1"/>
              <a:t>transformation</a:t>
            </a:r>
            <a:r>
              <a:rPr lang="es-ES" sz="1800" dirty="0"/>
              <a:t> </a:t>
            </a:r>
            <a:r>
              <a:rPr lang="es-ES" sz="1800" dirty="0" err="1"/>
              <a:t>list</a:t>
            </a:r>
            <a:r>
              <a:rPr lang="es-ES" sz="1800" dirty="0"/>
              <a:t>.</a:t>
            </a:r>
          </a:p>
          <a:p>
            <a:pPr marL="342900" indent="-342900">
              <a:buFont typeface="Arial" panose="020B0604020202020204" pitchFamily="34" charset="0"/>
              <a:buChar char="•"/>
            </a:pPr>
            <a:r>
              <a:rPr lang="es-ES" sz="1800" b="1" dirty="0" err="1"/>
              <a:t>ContentDefinitions</a:t>
            </a:r>
            <a:r>
              <a:rPr lang="es-ES" sz="1800" dirty="0"/>
              <a:t>: </a:t>
            </a:r>
            <a:r>
              <a:rPr lang="es-ES" sz="1800" dirty="0" err="1"/>
              <a:t>Contains</a:t>
            </a:r>
            <a:r>
              <a:rPr lang="es-ES" sz="1800" dirty="0"/>
              <a:t> </a:t>
            </a:r>
            <a:r>
              <a:rPr lang="es-ES" sz="1800" dirty="0" err="1"/>
              <a:t>the</a:t>
            </a:r>
            <a:r>
              <a:rPr lang="es-ES" sz="1800" dirty="0"/>
              <a:t> </a:t>
            </a:r>
            <a:r>
              <a:rPr lang="es-ES" sz="1800" dirty="0" err="1"/>
              <a:t>urls</a:t>
            </a:r>
            <a:r>
              <a:rPr lang="es-ES" sz="1800" dirty="0"/>
              <a:t> </a:t>
            </a:r>
            <a:r>
              <a:rPr lang="es-ES" sz="1800" dirty="0" err="1"/>
              <a:t>for</a:t>
            </a:r>
            <a:r>
              <a:rPr lang="es-ES" sz="1800" dirty="0"/>
              <a:t> </a:t>
            </a:r>
            <a:r>
              <a:rPr lang="es-ES" sz="1800" dirty="0" err="1"/>
              <a:t>the</a:t>
            </a:r>
            <a:r>
              <a:rPr lang="es-ES" sz="1800" dirty="0"/>
              <a:t> HTML5 </a:t>
            </a:r>
            <a:r>
              <a:rPr lang="es-ES" sz="1800" dirty="0" err="1"/>
              <a:t>templates</a:t>
            </a:r>
            <a:r>
              <a:rPr lang="es-ES" sz="1800" dirty="0"/>
              <a:t> </a:t>
            </a:r>
            <a:r>
              <a:rPr lang="es-ES" sz="1800" dirty="0" err="1"/>
              <a:t>used</a:t>
            </a:r>
            <a:r>
              <a:rPr lang="es-ES" sz="1800" dirty="0"/>
              <a:t> in </a:t>
            </a:r>
            <a:r>
              <a:rPr lang="es-ES" sz="1800" dirty="0" err="1"/>
              <a:t>the</a:t>
            </a:r>
            <a:r>
              <a:rPr lang="es-ES" sz="1800" dirty="0"/>
              <a:t> </a:t>
            </a:r>
            <a:r>
              <a:rPr lang="es-ES" sz="1800" dirty="0" err="1"/>
              <a:t>user</a:t>
            </a:r>
            <a:r>
              <a:rPr lang="es-ES" sz="1800" dirty="0"/>
              <a:t> </a:t>
            </a:r>
            <a:r>
              <a:rPr lang="es-ES" sz="1800" dirty="0" err="1"/>
              <a:t>journeys</a:t>
            </a:r>
            <a:r>
              <a:rPr lang="es-ES" sz="1800" dirty="0"/>
              <a:t>.</a:t>
            </a:r>
          </a:p>
          <a:p>
            <a:pPr marL="342900" indent="-342900">
              <a:buFont typeface="Arial" panose="020B0604020202020204" pitchFamily="34" charset="0"/>
              <a:buChar char="•"/>
            </a:pPr>
            <a:r>
              <a:rPr lang="es-ES" sz="1800" b="1" dirty="0" err="1"/>
              <a:t>Localizations</a:t>
            </a:r>
            <a:r>
              <a:rPr lang="es-ES" sz="1800" dirty="0"/>
              <a:t>: Support </a:t>
            </a:r>
            <a:r>
              <a:rPr lang="es-ES" sz="1800" dirty="0" err="1"/>
              <a:t>for</a:t>
            </a:r>
            <a:r>
              <a:rPr lang="es-ES" sz="1800" dirty="0"/>
              <a:t> </a:t>
            </a:r>
            <a:r>
              <a:rPr lang="es-ES" sz="1800" dirty="0" err="1"/>
              <a:t>multiple</a:t>
            </a:r>
            <a:r>
              <a:rPr lang="es-ES" sz="1800" dirty="0"/>
              <a:t> </a:t>
            </a:r>
            <a:r>
              <a:rPr lang="es-ES" sz="1800" dirty="0" err="1"/>
              <a:t>languages</a:t>
            </a:r>
            <a:r>
              <a:rPr lang="es-ES" sz="1800" dirty="0"/>
              <a:t>.</a:t>
            </a:r>
          </a:p>
          <a:p>
            <a:pPr marL="342900" indent="-342900">
              <a:buFont typeface="Arial" panose="020B0604020202020204" pitchFamily="34" charset="0"/>
              <a:buChar char="•"/>
            </a:pPr>
            <a:r>
              <a:rPr lang="es-ES" sz="1800" b="1" dirty="0" err="1"/>
              <a:t>DisplayControls</a:t>
            </a:r>
            <a:r>
              <a:rPr lang="es-ES" sz="1800" dirty="0"/>
              <a:t>: Defines </a:t>
            </a:r>
            <a:r>
              <a:rPr lang="es-ES" sz="1800" dirty="0" err="1"/>
              <a:t>the</a:t>
            </a:r>
            <a:r>
              <a:rPr lang="es-ES" sz="1800" dirty="0"/>
              <a:t> </a:t>
            </a:r>
            <a:r>
              <a:rPr lang="es-ES" sz="1800" dirty="0" err="1"/>
              <a:t>controls</a:t>
            </a:r>
            <a:r>
              <a:rPr lang="es-ES" sz="1800" dirty="0"/>
              <a:t> </a:t>
            </a:r>
            <a:r>
              <a:rPr lang="es-ES" sz="1800" dirty="0" err="1"/>
              <a:t>to</a:t>
            </a:r>
            <a:r>
              <a:rPr lang="es-ES" sz="1800" dirty="0"/>
              <a:t> be </a:t>
            </a:r>
            <a:r>
              <a:rPr lang="es-ES" sz="1800" dirty="0" err="1"/>
              <a:t>used</a:t>
            </a:r>
            <a:r>
              <a:rPr lang="es-ES" sz="1800" dirty="0"/>
              <a:t> in </a:t>
            </a:r>
            <a:r>
              <a:rPr lang="es-ES" sz="1800" dirty="0" err="1"/>
              <a:t>the</a:t>
            </a:r>
            <a:r>
              <a:rPr lang="es-ES" sz="1800" dirty="0"/>
              <a:t> </a:t>
            </a:r>
            <a:r>
              <a:rPr lang="es-ES" sz="1800" dirty="0" err="1"/>
              <a:t>pages</a:t>
            </a:r>
            <a:r>
              <a:rPr lang="es-ES" sz="1800" dirty="0"/>
              <a:t>.</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dirty="0"/>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dirty="0"/>
                        <a:t>A reference to a </a:t>
                      </a:r>
                      <a:r>
                        <a:rPr lang="en-US" b="1" dirty="0" err="1"/>
                        <a:t>PredicateValidationsInput</a:t>
                      </a:r>
                      <a:r>
                        <a:rPr lang="en-US" dirty="0"/>
                        <a:t> element. The </a:t>
                      </a:r>
                      <a:r>
                        <a:rPr lang="en-US" b="1" dirty="0" err="1"/>
                        <a:t>PredicateValidationReference</a:t>
                      </a:r>
                      <a:r>
                        <a:rPr lang="en-US" dirty="0"/>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2649</TotalTime>
  <Words>13862</Words>
  <Application>Microsoft Office PowerPoint</Application>
  <PresentationFormat>Panorámica</PresentationFormat>
  <Paragraphs>1876</Paragraphs>
  <Slides>128</Slides>
  <Notes>125</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128</vt:i4>
      </vt:variant>
    </vt:vector>
  </HeadingPairs>
  <TitlesOfParts>
    <vt:vector size="145"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37</cp:revision>
  <dcterms:created xsi:type="dcterms:W3CDTF">2022-10-07T06:21:59Z</dcterms:created>
  <dcterms:modified xsi:type="dcterms:W3CDTF">2023-01-22T18:36:25Z</dcterms:modified>
</cp:coreProperties>
</file>